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1" r:id="rId4"/>
    <p:sldId id="29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62" r:id="rId14"/>
    <p:sldId id="274" r:id="rId15"/>
    <p:sldId id="263" r:id="rId16"/>
    <p:sldId id="264" r:id="rId17"/>
    <p:sldId id="275" r:id="rId18"/>
    <p:sldId id="276" r:id="rId19"/>
    <p:sldId id="265" r:id="rId20"/>
    <p:sldId id="266" r:id="rId21"/>
    <p:sldId id="277" r:id="rId22"/>
    <p:sldId id="267" r:id="rId23"/>
    <p:sldId id="278" r:id="rId24"/>
    <p:sldId id="279" r:id="rId25"/>
    <p:sldId id="280" r:id="rId26"/>
    <p:sldId id="282" r:id="rId27"/>
    <p:sldId id="269" r:id="rId28"/>
    <p:sldId id="293" r:id="rId29"/>
    <p:sldId id="294" r:id="rId30"/>
    <p:sldId id="295" r:id="rId31"/>
    <p:sldId id="273" r:id="rId32"/>
    <p:sldId id="26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52"/>
  </p:normalViewPr>
  <p:slideViewPr>
    <p:cSldViewPr snapToGrid="0" snapToObjects="1">
      <p:cViewPr varScale="1">
        <p:scale>
          <a:sx n="100" d="100"/>
          <a:sy n="10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04A8-0072-0C4C-8142-580DBFA7D4E7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50AF-BEBE-1449-A443-1C6AC707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6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50AF-BEBE-1449-A443-1C6AC7074A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8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D6D37B-B898-EA4F-8A6B-7C264B55F000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640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33F8A8-3385-B34D-85DB-119041885F58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79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054100"/>
            <a:ext cx="8915399" cy="2262781"/>
          </a:xfrm>
        </p:spPr>
        <p:txBody>
          <a:bodyPr>
            <a:normAutofit/>
          </a:bodyPr>
          <a:lstStyle/>
          <a:p>
            <a:r>
              <a:rPr lang="en-US" sz="8000" dirty="0" err="1" smtClean="0"/>
              <a:t>KnoWhere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3520079"/>
            <a:ext cx="9005888" cy="1775821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An </a:t>
            </a:r>
            <a:r>
              <a:rPr lang="en-US" sz="3600" b="1" dirty="0"/>
              <a:t>App for Automatically Profiling your Commute using Smart Phone Sensor </a:t>
            </a:r>
            <a:r>
              <a:rPr lang="en-US" sz="3600" b="1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239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a little fun!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129" y="1580309"/>
            <a:ext cx="6708358" cy="50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sz="3600">
                <a:solidFill>
                  <a:srgbClr val="262626"/>
                </a:solidFill>
              </a:rPr>
              <a:t>The Database</a:t>
            </a:r>
          </a:p>
        </p:txBody>
      </p:sp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1903413" y="1468438"/>
            <a:ext cx="8383587" cy="3919537"/>
            <a:chOff x="1199" y="925"/>
            <a:chExt cx="5281" cy="2469"/>
          </a:xfrm>
        </p:grpSpPr>
        <p:sp>
          <p:nvSpPr>
            <p:cNvPr id="10243" name="Freeform 3"/>
            <p:cNvSpPr>
              <a:spLocks noChangeArrowheads="1"/>
            </p:cNvSpPr>
            <p:nvPr/>
          </p:nvSpPr>
          <p:spPr bwMode="auto">
            <a:xfrm>
              <a:off x="1199" y="968"/>
              <a:ext cx="5281" cy="2426"/>
            </a:xfrm>
            <a:custGeom>
              <a:avLst/>
              <a:gdLst>
                <a:gd name="T0" fmla="*/ 1930 w 21600"/>
                <a:gd name="T1" fmla="*/ 7160 h 21600"/>
                <a:gd name="T2" fmla="*/ 5270 w 21600"/>
                <a:gd name="T3" fmla="*/ 1970 h 21600"/>
                <a:gd name="T4" fmla="*/ 6970 w 21600"/>
                <a:gd name="T5" fmla="*/ 2600 h 21600"/>
                <a:gd name="T6" fmla="*/ 9340 w 21600"/>
                <a:gd name="T7" fmla="*/ 650 h 21600"/>
                <a:gd name="T8" fmla="*/ 11210 w 21600"/>
                <a:gd name="T9" fmla="*/ 1700 h 21600"/>
                <a:gd name="T10" fmla="*/ 13150 w 21600"/>
                <a:gd name="T11" fmla="*/ 0 h 21600"/>
                <a:gd name="T12" fmla="*/ 14870 w 21600"/>
                <a:gd name="T13" fmla="*/ 1160 h 21600"/>
                <a:gd name="T14" fmla="*/ 16740 w 21600"/>
                <a:gd name="T15" fmla="*/ 0 h 21600"/>
                <a:gd name="T16" fmla="*/ 19110 w 21600"/>
                <a:gd name="T17" fmla="*/ 2710 h 21600"/>
                <a:gd name="T18" fmla="*/ 21060 w 21600"/>
                <a:gd name="T19" fmla="*/ 6220 h 21600"/>
                <a:gd name="T20" fmla="*/ 20830 w 21600"/>
                <a:gd name="T21" fmla="*/ 7660 h 21600"/>
                <a:gd name="T22" fmla="*/ 21600 w 21600"/>
                <a:gd name="T23" fmla="*/ 10460 h 21600"/>
                <a:gd name="T24" fmla="*/ 18650 w 21600"/>
                <a:gd name="T25" fmla="*/ 15010 h 21600"/>
                <a:gd name="T26" fmla="*/ 15770 w 21600"/>
                <a:gd name="T27" fmla="*/ 18920 h 21600"/>
                <a:gd name="T28" fmla="*/ 14240 w 21600"/>
                <a:gd name="T29" fmla="*/ 18310 h 21600"/>
                <a:gd name="T30" fmla="*/ 11000 w 21600"/>
                <a:gd name="T31" fmla="*/ 21600 h 21600"/>
                <a:gd name="T32" fmla="*/ 8210 w 21600"/>
                <a:gd name="T33" fmla="*/ 19510 h 21600"/>
                <a:gd name="T34" fmla="*/ 6240 w 21600"/>
                <a:gd name="T35" fmla="*/ 20290 h 21600"/>
                <a:gd name="T36" fmla="*/ 2900 w 21600"/>
                <a:gd name="T37" fmla="*/ 17640 h 21600"/>
                <a:gd name="T38" fmla="*/ 480 w 21600"/>
                <a:gd name="T39" fmla="*/ 14660 h 21600"/>
                <a:gd name="T40" fmla="*/ 1070 w 21600"/>
                <a:gd name="T41" fmla="*/ 12640 h 21600"/>
                <a:gd name="T42" fmla="*/ 0 w 21600"/>
                <a:gd name="T43" fmla="*/ 10120 h 21600"/>
                <a:gd name="T44" fmla="*/ 1930 w 21600"/>
                <a:gd name="T45" fmla="*/ 7160 h 21600"/>
                <a:gd name="T46" fmla="*/ 1930 w 21600"/>
                <a:gd name="T47" fmla="*/ 7160 h 21600"/>
                <a:gd name="T48" fmla="*/ 2090 w 21600"/>
                <a:gd name="T49" fmla="*/ 7920 h 21600"/>
                <a:gd name="T50" fmla="*/ 6970 w 21600"/>
                <a:gd name="T51" fmla="*/ 2600 h 21600"/>
                <a:gd name="T52" fmla="*/ 7670 w 21600"/>
                <a:gd name="T53" fmla="*/ 3310 h 21600"/>
                <a:gd name="T54" fmla="*/ 11210 w 21600"/>
                <a:gd name="T55" fmla="*/ 1700 h 21600"/>
                <a:gd name="T56" fmla="*/ 11030 w 21600"/>
                <a:gd name="T57" fmla="*/ 2400 h 21600"/>
                <a:gd name="T58" fmla="*/ 14870 w 21600"/>
                <a:gd name="T59" fmla="*/ 1160 h 21600"/>
                <a:gd name="T60" fmla="*/ 14540 w 21600"/>
                <a:gd name="T61" fmla="*/ 2010 h 21600"/>
                <a:gd name="T62" fmla="*/ 19110 w 21600"/>
                <a:gd name="T63" fmla="*/ 2710 h 21600"/>
                <a:gd name="T64" fmla="*/ 19190 w 21600"/>
                <a:gd name="T65" fmla="*/ 3380 h 21600"/>
                <a:gd name="T66" fmla="*/ 20830 w 21600"/>
                <a:gd name="T67" fmla="*/ 7660 h 21600"/>
                <a:gd name="T68" fmla="*/ 20110 w 21600"/>
                <a:gd name="T69" fmla="*/ 8990 h 21600"/>
                <a:gd name="T70" fmla="*/ 18660 w 21600"/>
                <a:gd name="T71" fmla="*/ 15010 h 21600"/>
                <a:gd name="T72" fmla="*/ 17000 w 21600"/>
                <a:gd name="T73" fmla="*/ 11450 h 21600"/>
                <a:gd name="T74" fmla="*/ 14240 w 21600"/>
                <a:gd name="T75" fmla="*/ 18310 h 21600"/>
                <a:gd name="T76" fmla="*/ 14370 w 21600"/>
                <a:gd name="T77" fmla="*/ 17360 h 21600"/>
                <a:gd name="T78" fmla="*/ 8220 w 21600"/>
                <a:gd name="T79" fmla="*/ 19510 h 21600"/>
                <a:gd name="T80" fmla="*/ 7860 w 21600"/>
                <a:gd name="T81" fmla="*/ 18640 h 21600"/>
                <a:gd name="T82" fmla="*/ 2900 w 21600"/>
                <a:gd name="T83" fmla="*/ 17640 h 21600"/>
                <a:gd name="T84" fmla="*/ 3460 w 21600"/>
                <a:gd name="T85" fmla="*/ 17450 h 21600"/>
                <a:gd name="T86" fmla="*/ 1070 w 21600"/>
                <a:gd name="T87" fmla="*/ 12640 h 21600"/>
                <a:gd name="T88" fmla="*/ 2330 w 21600"/>
                <a:gd name="T89" fmla="*/ 13040 h 21600"/>
                <a:gd name="T90" fmla="*/ 3000 w 21600"/>
                <a:gd name="T91" fmla="*/ 3320 h 21600"/>
                <a:gd name="T92" fmla="*/ 17110 w 21600"/>
                <a:gd name="T93" fmla="*/ 1733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T90" t="T91" r="T92" b="T93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</a:path>
                <a:path w="21600" h="21600" fill="none"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</a:path>
                <a:path w="21600" h="21600" fill="none"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</a:path>
                <a:path w="21600" h="21600" fill="none"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</a:path>
                <a:path w="21600" h="21600" fill="none"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</a:path>
                <a:path w="21600" h="21600" fill="none"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</a:path>
                <a:path w="21600" h="21600" fill="none"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</a:path>
                <a:path w="21600" h="21600" fill="none"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</a:path>
                <a:path w="21600" h="21600" fill="none"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</a:path>
                <a:path w="21600" h="21600" fill="none"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</a:path>
                <a:path w="21600" h="21600" fill="none"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</a:path>
                <a:path w="21600" h="21600" fill="none"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1728" y="925"/>
              <a:ext cx="4465" cy="1989"/>
              <a:chOff x="1728" y="925"/>
              <a:chExt cx="4465" cy="1989"/>
            </a:xfrm>
          </p:grpSpPr>
          <p:pic>
            <p:nvPicPr>
              <p:cNvPr id="1024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925"/>
                <a:ext cx="4465" cy="1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024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0" y="2084"/>
                <a:ext cx="3060" cy="8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8527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sz="3600">
                <a:solidFill>
                  <a:srgbClr val="262626"/>
                </a:solidFill>
              </a:rPr>
              <a:t>MongoDB Collection Example</a:t>
            </a: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2895600" y="1463675"/>
            <a:ext cx="6399213" cy="4899025"/>
            <a:chOff x="1824" y="922"/>
            <a:chExt cx="4031" cy="3086"/>
          </a:xfrm>
        </p:grpSpPr>
        <p:grpSp>
          <p:nvGrpSpPr>
            <p:cNvPr id="11267" name="Group 3"/>
            <p:cNvGrpSpPr>
              <a:grpSpLocks/>
            </p:cNvGrpSpPr>
            <p:nvPr/>
          </p:nvGrpSpPr>
          <p:grpSpPr bwMode="auto">
            <a:xfrm>
              <a:off x="2093" y="922"/>
              <a:ext cx="3685" cy="2476"/>
              <a:chOff x="2093" y="922"/>
              <a:chExt cx="3685" cy="2476"/>
            </a:xfrm>
          </p:grpSpPr>
          <p:sp>
            <p:nvSpPr>
              <p:cNvPr id="11268" name="AutoShape 4"/>
              <p:cNvSpPr>
                <a:spLocks noChangeArrowheads="1"/>
              </p:cNvSpPr>
              <p:nvPr/>
            </p:nvSpPr>
            <p:spPr bwMode="auto">
              <a:xfrm>
                <a:off x="2093" y="922"/>
                <a:ext cx="3685" cy="2476"/>
              </a:xfrm>
              <a:prstGeom prst="flowChartMultidocument">
                <a:avLst/>
              </a:prstGeom>
              <a:solidFill>
                <a:srgbClr val="CFE7F5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9" name="Text Box 5"/>
              <p:cNvSpPr txBox="1">
                <a:spLocks noChangeArrowheads="1"/>
              </p:cNvSpPr>
              <p:nvPr/>
            </p:nvSpPr>
            <p:spPr bwMode="auto">
              <a:xfrm>
                <a:off x="2195" y="1485"/>
                <a:ext cx="2993" cy="1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2640" rIns="90000" bIns="45000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9pPr>
              </a:lstStyle>
              <a:p>
                <a:r>
                  <a:rPr lang="en-US" altLang="x-none" sz="2000"/>
                  <a:t>_id: ObjectId(...),</a:t>
                </a:r>
              </a:p>
              <a:p>
                <a:r>
                  <a:rPr lang="en-US" altLang="x-none" sz="2000"/>
                  <a:t>user_id: ObjectId(...),</a:t>
                </a:r>
              </a:p>
              <a:p>
                <a:r>
                  <a:rPr lang="en-US" altLang="x-none" sz="2000"/>
                  <a:t>timestamp: ISODate(...),</a:t>
                </a:r>
              </a:p>
              <a:p>
                <a:r>
                  <a:rPr lang="en-US" altLang="x-none" sz="2000"/>
                  <a:t>Data: [</a:t>
                </a:r>
              </a:p>
              <a:p>
                <a:r>
                  <a:rPr lang="en-US" altLang="x-none" sz="2000"/>
                  <a:t>	Microphone Left Channel Level : ...,</a:t>
                </a:r>
              </a:p>
              <a:p>
                <a:r>
                  <a:rPr lang="en-US" altLang="x-none" sz="2000"/>
                  <a:t>	Microphone Right Channel Level : ...</a:t>
                </a:r>
              </a:p>
              <a:p>
                <a:r>
                  <a:rPr lang="en-US" altLang="x-none" sz="2000"/>
                  <a:t>],</a:t>
                </a:r>
              </a:p>
              <a:p>
                <a:r>
                  <a:rPr lang="en-US" altLang="x-none" sz="2000"/>
                  <a:t>sensor: Microphone,</a:t>
                </a:r>
              </a:p>
              <a:p>
                <a:r>
                  <a:rPr lang="en-US" altLang="x-none" sz="2000"/>
                  <a:t>commute: True</a:t>
                </a:r>
              </a:p>
            </p:txBody>
          </p:sp>
        </p:grpSp>
        <p:sp>
          <p:nvSpPr>
            <p:cNvPr id="11270" name="AutoShape 6"/>
            <p:cNvSpPr>
              <a:spLocks/>
            </p:cNvSpPr>
            <p:nvPr/>
          </p:nvSpPr>
          <p:spPr bwMode="auto">
            <a:xfrm rot="16200000">
              <a:off x="3609" y="1440"/>
              <a:ext cx="460" cy="4031"/>
            </a:xfrm>
            <a:prstGeom prst="leftBrace">
              <a:avLst>
                <a:gd name="adj1" fmla="val 73025"/>
                <a:gd name="adj2" fmla="val 50000"/>
              </a:avLst>
            </a:prstGeom>
            <a:noFill/>
            <a:ln w="10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3517" y="3756"/>
              <a:ext cx="6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9pPr>
            </a:lstStyle>
            <a:p>
              <a:r>
                <a:rPr lang="en-US" altLang="x-none" sz="2200"/>
                <a:t>iPhone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767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from Smart Phones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80" y="1905000"/>
            <a:ext cx="2413000" cy="2451100"/>
          </a:xfrm>
          <a:prstGeom prst="rect">
            <a:avLst/>
          </a:prstGeom>
        </p:spPr>
      </p:pic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06" y="2013118"/>
            <a:ext cx="2342982" cy="2342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871" y="1549238"/>
            <a:ext cx="252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Gathered for iPhone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4810" y="1549238"/>
            <a:ext cx="364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Kinetics Pro for Android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64784" y="4711863"/>
            <a:ext cx="7406558" cy="18768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 apps had significant </a:t>
            </a:r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Inconsistent sensor readings, e.g., 10 Hz really meant 0.2 Hz </a:t>
            </a:r>
          </a:p>
          <a:p>
            <a:pPr lvl="1"/>
            <a:r>
              <a:rPr lang="en-US" dirty="0" smtClean="0"/>
              <a:t>Some sensors had significantly more values than others</a:t>
            </a:r>
          </a:p>
          <a:p>
            <a:pPr lvl="1"/>
            <a:r>
              <a:rPr lang="en-US" dirty="0" smtClean="0"/>
              <a:t>Some sensors only updated after a large change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212480"/>
            <a:ext cx="8911687" cy="1280890"/>
          </a:xfrm>
        </p:spPr>
        <p:txBody>
          <a:bodyPr/>
          <a:lstStyle/>
          <a:p>
            <a:r>
              <a:rPr lang="en-US" dirty="0" smtClean="0"/>
              <a:t>Data Collection from Smart Phones</a:t>
            </a:r>
            <a:endParaRPr lang="en-US" dirty="0"/>
          </a:p>
        </p:txBody>
      </p:sp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25643" y="1493370"/>
            <a:ext cx="5035463" cy="4544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Gathered</a:t>
            </a:r>
          </a:p>
          <a:p>
            <a:pPr lvl="1"/>
            <a:r>
              <a:rPr lang="en-US" dirty="0" smtClean="0"/>
              <a:t>GPS Data</a:t>
            </a:r>
          </a:p>
          <a:p>
            <a:pPr lvl="2"/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pPr lvl="2"/>
            <a:r>
              <a:rPr lang="en-US" dirty="0" smtClean="0"/>
              <a:t>Altimeter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Magnetometer</a:t>
            </a:r>
          </a:p>
          <a:p>
            <a:pPr lvl="1"/>
            <a:r>
              <a:rPr lang="en-US" dirty="0" err="1" smtClean="0"/>
              <a:t>Gyrometer</a:t>
            </a:r>
            <a:endParaRPr lang="en-US" dirty="0" smtClean="0"/>
          </a:p>
          <a:p>
            <a:pPr lvl="1"/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Barometer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39" y="852925"/>
            <a:ext cx="3224756" cy="57357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32306" y="297613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Movement 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7857" y="222907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Clustering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279702" y="1861474"/>
            <a:ext cx="1122896" cy="1014035"/>
            <a:chOff x="8279702" y="1861474"/>
            <a:chExt cx="1122896" cy="101403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838927" y="2413740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9703" y="186387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79702" y="2875509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838927" y="1861474"/>
              <a:ext cx="4446" cy="1001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275256" y="2963855"/>
            <a:ext cx="1127342" cy="756953"/>
            <a:chOff x="8275256" y="2963855"/>
            <a:chExt cx="1127342" cy="75695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38927" y="333860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75256" y="2964103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279702" y="3712691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38927" y="2963855"/>
              <a:ext cx="12521" cy="756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79773" y="1645085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Agglomerative</a:t>
            </a:r>
          </a:p>
          <a:p>
            <a:pPr lvl="1"/>
            <a:r>
              <a:rPr lang="en-US" dirty="0" smtClean="0"/>
              <a:t>Must specify number of clusters, affinity, linkage</a:t>
            </a:r>
          </a:p>
          <a:p>
            <a:pPr lvl="1"/>
            <a:r>
              <a:rPr lang="en-US" dirty="0" smtClean="0"/>
              <a:t>Number of cluster set to two in our study, Ward Linkage, and Euclidian Distance</a:t>
            </a:r>
          </a:p>
          <a:p>
            <a:pPr lvl="1"/>
            <a:r>
              <a:rPr lang="en-US" dirty="0" smtClean="0"/>
              <a:t>Other values performed poorly </a:t>
            </a:r>
          </a:p>
          <a:p>
            <a:r>
              <a:rPr lang="en-US" dirty="0" smtClean="0"/>
              <a:t>DBSCAN</a:t>
            </a:r>
          </a:p>
          <a:p>
            <a:pPr lvl="1"/>
            <a:r>
              <a:rPr lang="en-US" dirty="0" smtClean="0"/>
              <a:t>Only need to specify neighborhood size</a:t>
            </a:r>
          </a:p>
          <a:p>
            <a:pPr lvl="1"/>
            <a:r>
              <a:rPr lang="en-US" dirty="0" smtClean="0"/>
              <a:t>Forms clusters</a:t>
            </a:r>
          </a:p>
          <a:p>
            <a:pPr lvl="1"/>
            <a:r>
              <a:rPr lang="en-US" dirty="0" smtClean="0"/>
              <a:t>Requires more data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36" y="3533896"/>
            <a:ext cx="443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- Acceleration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97" y="1364764"/>
            <a:ext cx="6787976" cy="4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</a:t>
            </a:r>
            <a:r>
              <a:rPr lang="mr-IN" dirty="0" smtClean="0"/>
              <a:t>–</a:t>
            </a:r>
            <a:r>
              <a:rPr lang="en-US" dirty="0" smtClean="0"/>
              <a:t> Altimeter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31" y="1264555"/>
            <a:ext cx="7196203" cy="51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</a:t>
            </a:r>
            <a:r>
              <a:rPr lang="mr-IN" dirty="0" smtClean="0"/>
              <a:t>–</a:t>
            </a:r>
            <a:r>
              <a:rPr lang="en-US" dirty="0" smtClean="0"/>
              <a:t> Accelerometer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0586" y="3106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58" y="1483892"/>
            <a:ext cx="6918542" cy="50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Predicting Activities During a Commute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44" y="1905000"/>
            <a:ext cx="3878350" cy="467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75" y="2079297"/>
            <a:ext cx="1380994" cy="9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75" y="3172584"/>
            <a:ext cx="1405281" cy="76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75" y="4107472"/>
            <a:ext cx="1379119" cy="911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476" y="5200758"/>
            <a:ext cx="1405280" cy="7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Commutes are Bad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Blood Sugar</a:t>
            </a:r>
          </a:p>
          <a:p>
            <a:r>
              <a:rPr lang="en-US" dirty="0" smtClean="0"/>
              <a:t>Higher Cholesterol</a:t>
            </a:r>
          </a:p>
          <a:p>
            <a:r>
              <a:rPr lang="en-US" dirty="0" smtClean="0"/>
              <a:t>Higher Depression Risk</a:t>
            </a:r>
          </a:p>
          <a:p>
            <a:r>
              <a:rPr lang="en-US" dirty="0" smtClean="0"/>
              <a:t>Higher Anxiety</a:t>
            </a:r>
          </a:p>
          <a:p>
            <a:r>
              <a:rPr lang="en-US" dirty="0" smtClean="0"/>
              <a:t>High Blood Pressure</a:t>
            </a:r>
          </a:p>
          <a:p>
            <a:r>
              <a:rPr lang="en-US" dirty="0" smtClean="0"/>
              <a:t>Back 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80" y="2133600"/>
            <a:ext cx="4998232" cy="280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012" y="6242794"/>
            <a:ext cx="69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time.com</a:t>
            </a:r>
            <a:r>
              <a:rPr lang="en-US" sz="1400" dirty="0"/>
              <a:t>/9912/10-things-your-commute-does-to-your-body/</a:t>
            </a:r>
          </a:p>
        </p:txBody>
      </p:sp>
    </p:spTree>
    <p:extLst>
      <p:ext uri="{BB962C8B-B14F-4D97-AF65-F5344CB8AC3E}">
        <p14:creationId xmlns:p14="http://schemas.microsoft.com/office/powerpoint/2010/main" val="4891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2924" y="1535668"/>
            <a:ext cx="776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subways and trains run underground so we use only non-GPS sensor data  to for activity tracking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6" y="2167041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94988" y="264593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11470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27952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45657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91258" y="265827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36859" y="264593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82460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228061" y="2670612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65375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05926" y="184426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22408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938890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56595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02196" y="185660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47797" y="184426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93398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738999" y="1868946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782286" y="1792883"/>
            <a:ext cx="958720" cy="1842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49278" y="1792883"/>
            <a:ext cx="1977114" cy="26089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1775" y="1389957"/>
            <a:ext cx="15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Mean, </a:t>
            </a:r>
            <a:r>
              <a:rPr lang="en-US" dirty="0" err="1" smtClean="0"/>
              <a:t>Std</a:t>
            </a:r>
            <a:r>
              <a:rPr lang="en-US" dirty="0" smtClean="0"/>
              <a:t>,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33" y="4568032"/>
            <a:ext cx="6656438" cy="195139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04825" y="1413650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Gradient Boosting Machine</a:t>
            </a:r>
          </a:p>
          <a:p>
            <a:pPr lvl="1"/>
            <a:r>
              <a:rPr lang="en-US" dirty="0" smtClean="0"/>
              <a:t>Neural Network using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 smtClean="0"/>
              <a:t>Logistic regression, KNN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Academic work supports random forests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Classification SK-OPT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92" y="2189210"/>
            <a:ext cx="5723374" cy="39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Classification SK-OPT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73" y="1905000"/>
            <a:ext cx="6469484" cy="46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77" y="1748802"/>
            <a:ext cx="4435916" cy="40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137" y="275572"/>
            <a:ext cx="8911687" cy="1280890"/>
          </a:xfrm>
        </p:spPr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50" y="916017"/>
            <a:ext cx="9745061" cy="500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0153" y="6146984"/>
            <a:ext cx="10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Driving, 1 = Elevator, 2 = Standing, 3 = Train Departing, 4 = </a:t>
            </a:r>
            <a:r>
              <a:rPr lang="en-US" smtClean="0"/>
              <a:t>Train Stopping, 5 = Walking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011" y="2465436"/>
            <a:ext cx="7315163" cy="1280890"/>
          </a:xfrm>
        </p:spPr>
        <p:txBody>
          <a:bodyPr>
            <a:noAutofit/>
          </a:bodyPr>
          <a:lstStyle/>
          <a:p>
            <a:r>
              <a:rPr lang="en-US" sz="7200" dirty="0" smtClean="0"/>
              <a:t>Demonstration!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886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Activity Tracking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Commute Suggestions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s://timedotcom.files.wordpress.com/2014/09/time_paulryan_20111205_0402.jpg?quality=85&amp;w=36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86" y="745580"/>
            <a:ext cx="3848100" cy="587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4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738" y="2058750"/>
            <a:ext cx="8915399" cy="14688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 of course…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.ytimg.com/vi/lFjWA5w74nY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1" t="8368" r="29746"/>
          <a:stretch/>
        </p:blipFill>
        <p:spPr bwMode="auto">
          <a:xfrm>
            <a:off x="5486399" y="3004456"/>
            <a:ext cx="2144486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3810001" y="522515"/>
            <a:ext cx="2601685" cy="2626178"/>
          </a:xfrm>
          <a:custGeom>
            <a:avLst/>
            <a:gdLst>
              <a:gd name="connsiteX0" fmla="*/ 0 w 2601685"/>
              <a:gd name="connsiteY0" fmla="*/ 366493 h 2198914"/>
              <a:gd name="connsiteX1" fmla="*/ 366493 w 2601685"/>
              <a:gd name="connsiteY1" fmla="*/ 0 h 2198914"/>
              <a:gd name="connsiteX2" fmla="*/ 433614 w 2601685"/>
              <a:gd name="connsiteY2" fmla="*/ 0 h 2198914"/>
              <a:gd name="connsiteX3" fmla="*/ 433614 w 2601685"/>
              <a:gd name="connsiteY3" fmla="*/ 0 h 2198914"/>
              <a:gd name="connsiteX4" fmla="*/ 1084035 w 2601685"/>
              <a:gd name="connsiteY4" fmla="*/ 0 h 2198914"/>
              <a:gd name="connsiteX5" fmla="*/ 2235192 w 2601685"/>
              <a:gd name="connsiteY5" fmla="*/ 0 h 2198914"/>
              <a:gd name="connsiteX6" fmla="*/ 2601685 w 2601685"/>
              <a:gd name="connsiteY6" fmla="*/ 366493 h 2198914"/>
              <a:gd name="connsiteX7" fmla="*/ 2601685 w 2601685"/>
              <a:gd name="connsiteY7" fmla="*/ 1282700 h 2198914"/>
              <a:gd name="connsiteX8" fmla="*/ 2601685 w 2601685"/>
              <a:gd name="connsiteY8" fmla="*/ 1282700 h 2198914"/>
              <a:gd name="connsiteX9" fmla="*/ 2601685 w 2601685"/>
              <a:gd name="connsiteY9" fmla="*/ 1832428 h 2198914"/>
              <a:gd name="connsiteX10" fmla="*/ 2601685 w 2601685"/>
              <a:gd name="connsiteY10" fmla="*/ 1832421 h 2198914"/>
              <a:gd name="connsiteX11" fmla="*/ 2235192 w 2601685"/>
              <a:gd name="connsiteY11" fmla="*/ 2198914 h 2198914"/>
              <a:gd name="connsiteX12" fmla="*/ 1084035 w 2601685"/>
              <a:gd name="connsiteY12" fmla="*/ 2198914 h 2198914"/>
              <a:gd name="connsiteX13" fmla="*/ 758833 w 2601685"/>
              <a:gd name="connsiteY13" fmla="*/ 2473778 h 2198914"/>
              <a:gd name="connsiteX14" fmla="*/ 433614 w 2601685"/>
              <a:gd name="connsiteY14" fmla="*/ 2198914 h 2198914"/>
              <a:gd name="connsiteX15" fmla="*/ 366493 w 2601685"/>
              <a:gd name="connsiteY15" fmla="*/ 2198914 h 2198914"/>
              <a:gd name="connsiteX16" fmla="*/ 0 w 2601685"/>
              <a:gd name="connsiteY16" fmla="*/ 1832421 h 2198914"/>
              <a:gd name="connsiteX17" fmla="*/ 0 w 2601685"/>
              <a:gd name="connsiteY17" fmla="*/ 1832428 h 2198914"/>
              <a:gd name="connsiteX18" fmla="*/ 0 w 2601685"/>
              <a:gd name="connsiteY18" fmla="*/ 1282700 h 2198914"/>
              <a:gd name="connsiteX19" fmla="*/ 0 w 2601685"/>
              <a:gd name="connsiteY19" fmla="*/ 1282700 h 2198914"/>
              <a:gd name="connsiteX20" fmla="*/ 0 w 2601685"/>
              <a:gd name="connsiteY20" fmla="*/ 366493 h 2198914"/>
              <a:gd name="connsiteX0" fmla="*/ 0 w 2601685"/>
              <a:gd name="connsiteY0" fmla="*/ 366493 h 2473778"/>
              <a:gd name="connsiteX1" fmla="*/ 366493 w 2601685"/>
              <a:gd name="connsiteY1" fmla="*/ 0 h 2473778"/>
              <a:gd name="connsiteX2" fmla="*/ 433614 w 2601685"/>
              <a:gd name="connsiteY2" fmla="*/ 0 h 2473778"/>
              <a:gd name="connsiteX3" fmla="*/ 433614 w 2601685"/>
              <a:gd name="connsiteY3" fmla="*/ 0 h 2473778"/>
              <a:gd name="connsiteX4" fmla="*/ 1084035 w 2601685"/>
              <a:gd name="connsiteY4" fmla="*/ 0 h 2473778"/>
              <a:gd name="connsiteX5" fmla="*/ 2235192 w 2601685"/>
              <a:gd name="connsiteY5" fmla="*/ 0 h 2473778"/>
              <a:gd name="connsiteX6" fmla="*/ 2601685 w 2601685"/>
              <a:gd name="connsiteY6" fmla="*/ 366493 h 2473778"/>
              <a:gd name="connsiteX7" fmla="*/ 2601685 w 2601685"/>
              <a:gd name="connsiteY7" fmla="*/ 1282700 h 2473778"/>
              <a:gd name="connsiteX8" fmla="*/ 2601685 w 2601685"/>
              <a:gd name="connsiteY8" fmla="*/ 1282700 h 2473778"/>
              <a:gd name="connsiteX9" fmla="*/ 2601685 w 2601685"/>
              <a:gd name="connsiteY9" fmla="*/ 1832428 h 2473778"/>
              <a:gd name="connsiteX10" fmla="*/ 2601685 w 2601685"/>
              <a:gd name="connsiteY10" fmla="*/ 1832421 h 2473778"/>
              <a:gd name="connsiteX11" fmla="*/ 2235192 w 2601685"/>
              <a:gd name="connsiteY11" fmla="*/ 2198914 h 2473778"/>
              <a:gd name="connsiteX12" fmla="*/ 1933121 w 2601685"/>
              <a:gd name="connsiteY12" fmla="*/ 2204357 h 2473778"/>
              <a:gd name="connsiteX13" fmla="*/ 758833 w 2601685"/>
              <a:gd name="connsiteY13" fmla="*/ 2473778 h 2473778"/>
              <a:gd name="connsiteX14" fmla="*/ 433614 w 2601685"/>
              <a:gd name="connsiteY14" fmla="*/ 2198914 h 2473778"/>
              <a:gd name="connsiteX15" fmla="*/ 366493 w 2601685"/>
              <a:gd name="connsiteY15" fmla="*/ 2198914 h 2473778"/>
              <a:gd name="connsiteX16" fmla="*/ 0 w 2601685"/>
              <a:gd name="connsiteY16" fmla="*/ 1832421 h 2473778"/>
              <a:gd name="connsiteX17" fmla="*/ 0 w 2601685"/>
              <a:gd name="connsiteY17" fmla="*/ 1832428 h 2473778"/>
              <a:gd name="connsiteX18" fmla="*/ 0 w 2601685"/>
              <a:gd name="connsiteY18" fmla="*/ 1282700 h 2473778"/>
              <a:gd name="connsiteX19" fmla="*/ 0 w 2601685"/>
              <a:gd name="connsiteY19" fmla="*/ 1282700 h 2473778"/>
              <a:gd name="connsiteX20" fmla="*/ 0 w 2601685"/>
              <a:gd name="connsiteY20" fmla="*/ 366493 h 2473778"/>
              <a:gd name="connsiteX0" fmla="*/ 0 w 2601685"/>
              <a:gd name="connsiteY0" fmla="*/ 366493 h 2484663"/>
              <a:gd name="connsiteX1" fmla="*/ 366493 w 2601685"/>
              <a:gd name="connsiteY1" fmla="*/ 0 h 2484663"/>
              <a:gd name="connsiteX2" fmla="*/ 433614 w 2601685"/>
              <a:gd name="connsiteY2" fmla="*/ 0 h 2484663"/>
              <a:gd name="connsiteX3" fmla="*/ 433614 w 2601685"/>
              <a:gd name="connsiteY3" fmla="*/ 0 h 2484663"/>
              <a:gd name="connsiteX4" fmla="*/ 1084035 w 2601685"/>
              <a:gd name="connsiteY4" fmla="*/ 0 h 2484663"/>
              <a:gd name="connsiteX5" fmla="*/ 2235192 w 2601685"/>
              <a:gd name="connsiteY5" fmla="*/ 0 h 2484663"/>
              <a:gd name="connsiteX6" fmla="*/ 2601685 w 2601685"/>
              <a:gd name="connsiteY6" fmla="*/ 366493 h 2484663"/>
              <a:gd name="connsiteX7" fmla="*/ 2601685 w 2601685"/>
              <a:gd name="connsiteY7" fmla="*/ 1282700 h 2484663"/>
              <a:gd name="connsiteX8" fmla="*/ 2601685 w 2601685"/>
              <a:gd name="connsiteY8" fmla="*/ 1282700 h 2484663"/>
              <a:gd name="connsiteX9" fmla="*/ 2601685 w 2601685"/>
              <a:gd name="connsiteY9" fmla="*/ 1832428 h 2484663"/>
              <a:gd name="connsiteX10" fmla="*/ 2601685 w 2601685"/>
              <a:gd name="connsiteY10" fmla="*/ 1832421 h 2484663"/>
              <a:gd name="connsiteX11" fmla="*/ 2235192 w 2601685"/>
              <a:gd name="connsiteY11" fmla="*/ 2198914 h 2484663"/>
              <a:gd name="connsiteX12" fmla="*/ 1933121 w 2601685"/>
              <a:gd name="connsiteY12" fmla="*/ 2204357 h 2484663"/>
              <a:gd name="connsiteX13" fmla="*/ 1733104 w 2601685"/>
              <a:gd name="connsiteY13" fmla="*/ 2484663 h 2484663"/>
              <a:gd name="connsiteX14" fmla="*/ 433614 w 2601685"/>
              <a:gd name="connsiteY14" fmla="*/ 2198914 h 2484663"/>
              <a:gd name="connsiteX15" fmla="*/ 366493 w 2601685"/>
              <a:gd name="connsiteY15" fmla="*/ 2198914 h 2484663"/>
              <a:gd name="connsiteX16" fmla="*/ 0 w 2601685"/>
              <a:gd name="connsiteY16" fmla="*/ 1832421 h 2484663"/>
              <a:gd name="connsiteX17" fmla="*/ 0 w 2601685"/>
              <a:gd name="connsiteY17" fmla="*/ 1832428 h 2484663"/>
              <a:gd name="connsiteX18" fmla="*/ 0 w 2601685"/>
              <a:gd name="connsiteY18" fmla="*/ 1282700 h 2484663"/>
              <a:gd name="connsiteX19" fmla="*/ 0 w 2601685"/>
              <a:gd name="connsiteY19" fmla="*/ 1282700 h 2484663"/>
              <a:gd name="connsiteX20" fmla="*/ 0 w 2601685"/>
              <a:gd name="connsiteY20" fmla="*/ 366493 h 2484663"/>
              <a:gd name="connsiteX0" fmla="*/ 0 w 2601685"/>
              <a:gd name="connsiteY0" fmla="*/ 366493 h 2484663"/>
              <a:gd name="connsiteX1" fmla="*/ 366493 w 2601685"/>
              <a:gd name="connsiteY1" fmla="*/ 0 h 2484663"/>
              <a:gd name="connsiteX2" fmla="*/ 433614 w 2601685"/>
              <a:gd name="connsiteY2" fmla="*/ 0 h 2484663"/>
              <a:gd name="connsiteX3" fmla="*/ 433614 w 2601685"/>
              <a:gd name="connsiteY3" fmla="*/ 0 h 2484663"/>
              <a:gd name="connsiteX4" fmla="*/ 1084035 w 2601685"/>
              <a:gd name="connsiteY4" fmla="*/ 0 h 2484663"/>
              <a:gd name="connsiteX5" fmla="*/ 2235192 w 2601685"/>
              <a:gd name="connsiteY5" fmla="*/ 0 h 2484663"/>
              <a:gd name="connsiteX6" fmla="*/ 2601685 w 2601685"/>
              <a:gd name="connsiteY6" fmla="*/ 366493 h 2484663"/>
              <a:gd name="connsiteX7" fmla="*/ 2601685 w 2601685"/>
              <a:gd name="connsiteY7" fmla="*/ 1282700 h 2484663"/>
              <a:gd name="connsiteX8" fmla="*/ 2601685 w 2601685"/>
              <a:gd name="connsiteY8" fmla="*/ 1282700 h 2484663"/>
              <a:gd name="connsiteX9" fmla="*/ 2601685 w 2601685"/>
              <a:gd name="connsiteY9" fmla="*/ 1832428 h 2484663"/>
              <a:gd name="connsiteX10" fmla="*/ 2601685 w 2601685"/>
              <a:gd name="connsiteY10" fmla="*/ 1832421 h 2484663"/>
              <a:gd name="connsiteX11" fmla="*/ 2235192 w 2601685"/>
              <a:gd name="connsiteY11" fmla="*/ 2198914 h 2484663"/>
              <a:gd name="connsiteX12" fmla="*/ 1933121 w 2601685"/>
              <a:gd name="connsiteY12" fmla="*/ 2204357 h 2484663"/>
              <a:gd name="connsiteX13" fmla="*/ 1733104 w 2601685"/>
              <a:gd name="connsiteY13" fmla="*/ 2484663 h 2484663"/>
              <a:gd name="connsiteX14" fmla="*/ 1527628 w 2601685"/>
              <a:gd name="connsiteY14" fmla="*/ 2242457 h 2484663"/>
              <a:gd name="connsiteX15" fmla="*/ 366493 w 2601685"/>
              <a:gd name="connsiteY15" fmla="*/ 2198914 h 2484663"/>
              <a:gd name="connsiteX16" fmla="*/ 0 w 2601685"/>
              <a:gd name="connsiteY16" fmla="*/ 1832421 h 2484663"/>
              <a:gd name="connsiteX17" fmla="*/ 0 w 2601685"/>
              <a:gd name="connsiteY17" fmla="*/ 1832428 h 2484663"/>
              <a:gd name="connsiteX18" fmla="*/ 0 w 2601685"/>
              <a:gd name="connsiteY18" fmla="*/ 1282700 h 2484663"/>
              <a:gd name="connsiteX19" fmla="*/ 0 w 2601685"/>
              <a:gd name="connsiteY19" fmla="*/ 1282700 h 2484663"/>
              <a:gd name="connsiteX20" fmla="*/ 0 w 2601685"/>
              <a:gd name="connsiteY20" fmla="*/ 366493 h 2484663"/>
              <a:gd name="connsiteX0" fmla="*/ 0 w 2601685"/>
              <a:gd name="connsiteY0" fmla="*/ 366493 h 2484663"/>
              <a:gd name="connsiteX1" fmla="*/ 366493 w 2601685"/>
              <a:gd name="connsiteY1" fmla="*/ 0 h 2484663"/>
              <a:gd name="connsiteX2" fmla="*/ 433614 w 2601685"/>
              <a:gd name="connsiteY2" fmla="*/ 0 h 2484663"/>
              <a:gd name="connsiteX3" fmla="*/ 433614 w 2601685"/>
              <a:gd name="connsiteY3" fmla="*/ 0 h 2484663"/>
              <a:gd name="connsiteX4" fmla="*/ 1084035 w 2601685"/>
              <a:gd name="connsiteY4" fmla="*/ 0 h 2484663"/>
              <a:gd name="connsiteX5" fmla="*/ 2235192 w 2601685"/>
              <a:gd name="connsiteY5" fmla="*/ 0 h 2484663"/>
              <a:gd name="connsiteX6" fmla="*/ 2601685 w 2601685"/>
              <a:gd name="connsiteY6" fmla="*/ 366493 h 2484663"/>
              <a:gd name="connsiteX7" fmla="*/ 2601685 w 2601685"/>
              <a:gd name="connsiteY7" fmla="*/ 1282700 h 2484663"/>
              <a:gd name="connsiteX8" fmla="*/ 2601685 w 2601685"/>
              <a:gd name="connsiteY8" fmla="*/ 1282700 h 2484663"/>
              <a:gd name="connsiteX9" fmla="*/ 2601685 w 2601685"/>
              <a:gd name="connsiteY9" fmla="*/ 1832428 h 2484663"/>
              <a:gd name="connsiteX10" fmla="*/ 2601685 w 2601685"/>
              <a:gd name="connsiteY10" fmla="*/ 1832421 h 2484663"/>
              <a:gd name="connsiteX11" fmla="*/ 2235192 w 2601685"/>
              <a:gd name="connsiteY11" fmla="*/ 2198914 h 2484663"/>
              <a:gd name="connsiteX12" fmla="*/ 1933121 w 2601685"/>
              <a:gd name="connsiteY12" fmla="*/ 2204357 h 2484663"/>
              <a:gd name="connsiteX13" fmla="*/ 1733104 w 2601685"/>
              <a:gd name="connsiteY13" fmla="*/ 2484663 h 2484663"/>
              <a:gd name="connsiteX14" fmla="*/ 1576613 w 2601685"/>
              <a:gd name="connsiteY14" fmla="*/ 2193472 h 2484663"/>
              <a:gd name="connsiteX15" fmla="*/ 366493 w 2601685"/>
              <a:gd name="connsiteY15" fmla="*/ 2198914 h 2484663"/>
              <a:gd name="connsiteX16" fmla="*/ 0 w 2601685"/>
              <a:gd name="connsiteY16" fmla="*/ 1832421 h 2484663"/>
              <a:gd name="connsiteX17" fmla="*/ 0 w 2601685"/>
              <a:gd name="connsiteY17" fmla="*/ 1832428 h 2484663"/>
              <a:gd name="connsiteX18" fmla="*/ 0 w 2601685"/>
              <a:gd name="connsiteY18" fmla="*/ 1282700 h 2484663"/>
              <a:gd name="connsiteX19" fmla="*/ 0 w 2601685"/>
              <a:gd name="connsiteY19" fmla="*/ 1282700 h 2484663"/>
              <a:gd name="connsiteX20" fmla="*/ 0 w 2601685"/>
              <a:gd name="connsiteY20" fmla="*/ 366493 h 2484663"/>
              <a:gd name="connsiteX0" fmla="*/ 0 w 2601685"/>
              <a:gd name="connsiteY0" fmla="*/ 366493 h 2626178"/>
              <a:gd name="connsiteX1" fmla="*/ 366493 w 2601685"/>
              <a:gd name="connsiteY1" fmla="*/ 0 h 2626178"/>
              <a:gd name="connsiteX2" fmla="*/ 433614 w 2601685"/>
              <a:gd name="connsiteY2" fmla="*/ 0 h 2626178"/>
              <a:gd name="connsiteX3" fmla="*/ 433614 w 2601685"/>
              <a:gd name="connsiteY3" fmla="*/ 0 h 2626178"/>
              <a:gd name="connsiteX4" fmla="*/ 1084035 w 2601685"/>
              <a:gd name="connsiteY4" fmla="*/ 0 h 2626178"/>
              <a:gd name="connsiteX5" fmla="*/ 2235192 w 2601685"/>
              <a:gd name="connsiteY5" fmla="*/ 0 h 2626178"/>
              <a:gd name="connsiteX6" fmla="*/ 2601685 w 2601685"/>
              <a:gd name="connsiteY6" fmla="*/ 366493 h 2626178"/>
              <a:gd name="connsiteX7" fmla="*/ 2601685 w 2601685"/>
              <a:gd name="connsiteY7" fmla="*/ 1282700 h 2626178"/>
              <a:gd name="connsiteX8" fmla="*/ 2601685 w 2601685"/>
              <a:gd name="connsiteY8" fmla="*/ 1282700 h 2626178"/>
              <a:gd name="connsiteX9" fmla="*/ 2601685 w 2601685"/>
              <a:gd name="connsiteY9" fmla="*/ 1832428 h 2626178"/>
              <a:gd name="connsiteX10" fmla="*/ 2601685 w 2601685"/>
              <a:gd name="connsiteY10" fmla="*/ 1832421 h 2626178"/>
              <a:gd name="connsiteX11" fmla="*/ 2235192 w 2601685"/>
              <a:gd name="connsiteY11" fmla="*/ 2198914 h 2626178"/>
              <a:gd name="connsiteX12" fmla="*/ 1933121 w 2601685"/>
              <a:gd name="connsiteY12" fmla="*/ 2204357 h 2626178"/>
              <a:gd name="connsiteX13" fmla="*/ 2027018 w 2601685"/>
              <a:gd name="connsiteY13" fmla="*/ 2626178 h 2626178"/>
              <a:gd name="connsiteX14" fmla="*/ 1576613 w 2601685"/>
              <a:gd name="connsiteY14" fmla="*/ 2193472 h 2626178"/>
              <a:gd name="connsiteX15" fmla="*/ 366493 w 2601685"/>
              <a:gd name="connsiteY15" fmla="*/ 2198914 h 2626178"/>
              <a:gd name="connsiteX16" fmla="*/ 0 w 2601685"/>
              <a:gd name="connsiteY16" fmla="*/ 1832421 h 2626178"/>
              <a:gd name="connsiteX17" fmla="*/ 0 w 2601685"/>
              <a:gd name="connsiteY17" fmla="*/ 1832428 h 2626178"/>
              <a:gd name="connsiteX18" fmla="*/ 0 w 2601685"/>
              <a:gd name="connsiteY18" fmla="*/ 1282700 h 2626178"/>
              <a:gd name="connsiteX19" fmla="*/ 0 w 2601685"/>
              <a:gd name="connsiteY19" fmla="*/ 1282700 h 2626178"/>
              <a:gd name="connsiteX20" fmla="*/ 0 w 2601685"/>
              <a:gd name="connsiteY20" fmla="*/ 366493 h 262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01685" h="2626178">
                <a:moveTo>
                  <a:pt x="0" y="366493"/>
                </a:moveTo>
                <a:cubicBezTo>
                  <a:pt x="0" y="164085"/>
                  <a:pt x="164085" y="0"/>
                  <a:pt x="366493" y="0"/>
                </a:cubicBezTo>
                <a:lnTo>
                  <a:pt x="433614" y="0"/>
                </a:lnTo>
                <a:lnTo>
                  <a:pt x="433614" y="0"/>
                </a:lnTo>
                <a:lnTo>
                  <a:pt x="1084035" y="0"/>
                </a:lnTo>
                <a:lnTo>
                  <a:pt x="2235192" y="0"/>
                </a:lnTo>
                <a:cubicBezTo>
                  <a:pt x="2437600" y="0"/>
                  <a:pt x="2601685" y="164085"/>
                  <a:pt x="2601685" y="366493"/>
                </a:cubicBezTo>
                <a:lnTo>
                  <a:pt x="2601685" y="1282700"/>
                </a:lnTo>
                <a:lnTo>
                  <a:pt x="2601685" y="1282700"/>
                </a:lnTo>
                <a:lnTo>
                  <a:pt x="2601685" y="1832428"/>
                </a:lnTo>
                <a:lnTo>
                  <a:pt x="2601685" y="1832421"/>
                </a:lnTo>
                <a:cubicBezTo>
                  <a:pt x="2601685" y="2034829"/>
                  <a:pt x="2437600" y="2198914"/>
                  <a:pt x="2235192" y="2198914"/>
                </a:cubicBezTo>
                <a:lnTo>
                  <a:pt x="1933121" y="2204357"/>
                </a:lnTo>
                <a:lnTo>
                  <a:pt x="2027018" y="2626178"/>
                </a:lnTo>
                <a:lnTo>
                  <a:pt x="1576613" y="2193472"/>
                </a:lnTo>
                <a:lnTo>
                  <a:pt x="366493" y="2198914"/>
                </a:lnTo>
                <a:cubicBezTo>
                  <a:pt x="164085" y="2198914"/>
                  <a:pt x="0" y="2034829"/>
                  <a:pt x="0" y="1832421"/>
                </a:cubicBezTo>
                <a:lnTo>
                  <a:pt x="0" y="1832428"/>
                </a:lnTo>
                <a:lnTo>
                  <a:pt x="0" y="1282700"/>
                </a:lnTo>
                <a:lnTo>
                  <a:pt x="0" y="1282700"/>
                </a:lnTo>
                <a:lnTo>
                  <a:pt x="0" y="366493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aseline="-25000" dirty="0" smtClean="0"/>
              <a:t>Where do I go?</a:t>
            </a:r>
            <a:endParaRPr lang="en-US" sz="3600" baseline="-250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113814" y="522516"/>
            <a:ext cx="2661557" cy="2631616"/>
          </a:xfrm>
          <a:custGeom>
            <a:avLst/>
            <a:gdLst>
              <a:gd name="connsiteX0" fmla="*/ 0 w 2601685"/>
              <a:gd name="connsiteY0" fmla="*/ 366493 h 2198914"/>
              <a:gd name="connsiteX1" fmla="*/ 366493 w 2601685"/>
              <a:gd name="connsiteY1" fmla="*/ 0 h 2198914"/>
              <a:gd name="connsiteX2" fmla="*/ 433614 w 2601685"/>
              <a:gd name="connsiteY2" fmla="*/ 0 h 2198914"/>
              <a:gd name="connsiteX3" fmla="*/ 433614 w 2601685"/>
              <a:gd name="connsiteY3" fmla="*/ 0 h 2198914"/>
              <a:gd name="connsiteX4" fmla="*/ 1084035 w 2601685"/>
              <a:gd name="connsiteY4" fmla="*/ 0 h 2198914"/>
              <a:gd name="connsiteX5" fmla="*/ 2235192 w 2601685"/>
              <a:gd name="connsiteY5" fmla="*/ 0 h 2198914"/>
              <a:gd name="connsiteX6" fmla="*/ 2601685 w 2601685"/>
              <a:gd name="connsiteY6" fmla="*/ 366493 h 2198914"/>
              <a:gd name="connsiteX7" fmla="*/ 2601685 w 2601685"/>
              <a:gd name="connsiteY7" fmla="*/ 1282700 h 2198914"/>
              <a:gd name="connsiteX8" fmla="*/ 2601685 w 2601685"/>
              <a:gd name="connsiteY8" fmla="*/ 1282700 h 2198914"/>
              <a:gd name="connsiteX9" fmla="*/ 2601685 w 2601685"/>
              <a:gd name="connsiteY9" fmla="*/ 1832428 h 2198914"/>
              <a:gd name="connsiteX10" fmla="*/ 2601685 w 2601685"/>
              <a:gd name="connsiteY10" fmla="*/ 1832421 h 2198914"/>
              <a:gd name="connsiteX11" fmla="*/ 2235192 w 2601685"/>
              <a:gd name="connsiteY11" fmla="*/ 2198914 h 2198914"/>
              <a:gd name="connsiteX12" fmla="*/ 1084035 w 2601685"/>
              <a:gd name="connsiteY12" fmla="*/ 2198914 h 2198914"/>
              <a:gd name="connsiteX13" fmla="*/ 758833 w 2601685"/>
              <a:gd name="connsiteY13" fmla="*/ 2473778 h 2198914"/>
              <a:gd name="connsiteX14" fmla="*/ 433614 w 2601685"/>
              <a:gd name="connsiteY14" fmla="*/ 2198914 h 2198914"/>
              <a:gd name="connsiteX15" fmla="*/ 366493 w 2601685"/>
              <a:gd name="connsiteY15" fmla="*/ 2198914 h 2198914"/>
              <a:gd name="connsiteX16" fmla="*/ 0 w 2601685"/>
              <a:gd name="connsiteY16" fmla="*/ 1832421 h 2198914"/>
              <a:gd name="connsiteX17" fmla="*/ 0 w 2601685"/>
              <a:gd name="connsiteY17" fmla="*/ 1832428 h 2198914"/>
              <a:gd name="connsiteX18" fmla="*/ 0 w 2601685"/>
              <a:gd name="connsiteY18" fmla="*/ 1282700 h 2198914"/>
              <a:gd name="connsiteX19" fmla="*/ 0 w 2601685"/>
              <a:gd name="connsiteY19" fmla="*/ 1282700 h 2198914"/>
              <a:gd name="connsiteX20" fmla="*/ 0 w 2601685"/>
              <a:gd name="connsiteY20" fmla="*/ 366493 h 2198914"/>
              <a:gd name="connsiteX0" fmla="*/ 0 w 2601685"/>
              <a:gd name="connsiteY0" fmla="*/ 366493 h 2642506"/>
              <a:gd name="connsiteX1" fmla="*/ 366493 w 2601685"/>
              <a:gd name="connsiteY1" fmla="*/ 0 h 2642506"/>
              <a:gd name="connsiteX2" fmla="*/ 433614 w 2601685"/>
              <a:gd name="connsiteY2" fmla="*/ 0 h 2642506"/>
              <a:gd name="connsiteX3" fmla="*/ 433614 w 2601685"/>
              <a:gd name="connsiteY3" fmla="*/ 0 h 2642506"/>
              <a:gd name="connsiteX4" fmla="*/ 1084035 w 2601685"/>
              <a:gd name="connsiteY4" fmla="*/ 0 h 2642506"/>
              <a:gd name="connsiteX5" fmla="*/ 2235192 w 2601685"/>
              <a:gd name="connsiteY5" fmla="*/ 0 h 2642506"/>
              <a:gd name="connsiteX6" fmla="*/ 2601685 w 2601685"/>
              <a:gd name="connsiteY6" fmla="*/ 366493 h 2642506"/>
              <a:gd name="connsiteX7" fmla="*/ 2601685 w 2601685"/>
              <a:gd name="connsiteY7" fmla="*/ 1282700 h 2642506"/>
              <a:gd name="connsiteX8" fmla="*/ 2601685 w 2601685"/>
              <a:gd name="connsiteY8" fmla="*/ 1282700 h 2642506"/>
              <a:gd name="connsiteX9" fmla="*/ 2601685 w 2601685"/>
              <a:gd name="connsiteY9" fmla="*/ 1832428 h 2642506"/>
              <a:gd name="connsiteX10" fmla="*/ 2601685 w 2601685"/>
              <a:gd name="connsiteY10" fmla="*/ 1832421 h 2642506"/>
              <a:gd name="connsiteX11" fmla="*/ 2235192 w 2601685"/>
              <a:gd name="connsiteY11" fmla="*/ 2198914 h 2642506"/>
              <a:gd name="connsiteX12" fmla="*/ 1084035 w 2601685"/>
              <a:gd name="connsiteY12" fmla="*/ 2198914 h 2642506"/>
              <a:gd name="connsiteX13" fmla="*/ 56704 w 2601685"/>
              <a:gd name="connsiteY13" fmla="*/ 2642506 h 2642506"/>
              <a:gd name="connsiteX14" fmla="*/ 433614 w 2601685"/>
              <a:gd name="connsiteY14" fmla="*/ 2198914 h 2642506"/>
              <a:gd name="connsiteX15" fmla="*/ 366493 w 2601685"/>
              <a:gd name="connsiteY15" fmla="*/ 2198914 h 2642506"/>
              <a:gd name="connsiteX16" fmla="*/ 0 w 2601685"/>
              <a:gd name="connsiteY16" fmla="*/ 1832421 h 2642506"/>
              <a:gd name="connsiteX17" fmla="*/ 0 w 2601685"/>
              <a:gd name="connsiteY17" fmla="*/ 1832428 h 2642506"/>
              <a:gd name="connsiteX18" fmla="*/ 0 w 2601685"/>
              <a:gd name="connsiteY18" fmla="*/ 1282700 h 2642506"/>
              <a:gd name="connsiteX19" fmla="*/ 0 w 2601685"/>
              <a:gd name="connsiteY19" fmla="*/ 1282700 h 2642506"/>
              <a:gd name="connsiteX20" fmla="*/ 0 w 2601685"/>
              <a:gd name="connsiteY20" fmla="*/ 366493 h 264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01685" h="2642506">
                <a:moveTo>
                  <a:pt x="0" y="366493"/>
                </a:moveTo>
                <a:cubicBezTo>
                  <a:pt x="0" y="164085"/>
                  <a:pt x="164085" y="0"/>
                  <a:pt x="366493" y="0"/>
                </a:cubicBezTo>
                <a:lnTo>
                  <a:pt x="433614" y="0"/>
                </a:lnTo>
                <a:lnTo>
                  <a:pt x="433614" y="0"/>
                </a:lnTo>
                <a:lnTo>
                  <a:pt x="1084035" y="0"/>
                </a:lnTo>
                <a:lnTo>
                  <a:pt x="2235192" y="0"/>
                </a:lnTo>
                <a:cubicBezTo>
                  <a:pt x="2437600" y="0"/>
                  <a:pt x="2601685" y="164085"/>
                  <a:pt x="2601685" y="366493"/>
                </a:cubicBezTo>
                <a:lnTo>
                  <a:pt x="2601685" y="1282700"/>
                </a:lnTo>
                <a:lnTo>
                  <a:pt x="2601685" y="1282700"/>
                </a:lnTo>
                <a:lnTo>
                  <a:pt x="2601685" y="1832428"/>
                </a:lnTo>
                <a:lnTo>
                  <a:pt x="2601685" y="1832421"/>
                </a:lnTo>
                <a:cubicBezTo>
                  <a:pt x="2601685" y="2034829"/>
                  <a:pt x="2437600" y="2198914"/>
                  <a:pt x="2235192" y="2198914"/>
                </a:cubicBezTo>
                <a:lnTo>
                  <a:pt x="1084035" y="2198914"/>
                </a:lnTo>
                <a:lnTo>
                  <a:pt x="56704" y="2642506"/>
                </a:lnTo>
                <a:lnTo>
                  <a:pt x="433614" y="2198914"/>
                </a:lnTo>
                <a:lnTo>
                  <a:pt x="366493" y="2198914"/>
                </a:lnTo>
                <a:cubicBezTo>
                  <a:pt x="164085" y="2198914"/>
                  <a:pt x="0" y="2034829"/>
                  <a:pt x="0" y="1832421"/>
                </a:cubicBezTo>
                <a:lnTo>
                  <a:pt x="0" y="1832428"/>
                </a:lnTo>
                <a:lnTo>
                  <a:pt x="0" y="1282700"/>
                </a:lnTo>
                <a:lnTo>
                  <a:pt x="0" y="1282700"/>
                </a:lnTo>
                <a:lnTo>
                  <a:pt x="0" y="366493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do I do?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7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…more animals!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254" y="5818414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 descr="noahs-beaver-problem.jpg (864×43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617" y="1711551"/>
            <a:ext cx="82296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2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476" y="110543"/>
            <a:ext cx="5649202" cy="128089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Thank You!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0" y="1391433"/>
            <a:ext cx="7542714" cy="50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49" y="1490023"/>
            <a:ext cx="10033651" cy="51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is a Drag</a:t>
            </a:r>
            <a:endParaRPr lang="en-US" dirty="0"/>
          </a:p>
        </p:txBody>
      </p:sp>
      <p:pic>
        <p:nvPicPr>
          <p:cNvPr id="1026" name="Picture 2" descr="http://icons.iconarchive.com/icons/fasticon/hand-draw-iphone/512/iPhon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9290">
            <a:off x="2039878" y="1935883"/>
            <a:ext cx="1634899" cy="163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70" y="5225680"/>
            <a:ext cx="1581603" cy="15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citynews.com/wp-content/uploads/Black-Box-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4" y="2044885"/>
            <a:ext cx="3485790" cy="34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ote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7" y="2930638"/>
            <a:ext cx="1383201" cy="163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9303257">
            <a:off x="3566296" y="5213952"/>
            <a:ext cx="1670957" cy="312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372421">
            <a:off x="3500751" y="3134383"/>
            <a:ext cx="1588043" cy="312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942254" y="3437115"/>
            <a:ext cx="1333245" cy="312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3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772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meaningful analysis into appealing, interpretable visualizations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77" y="1862107"/>
            <a:ext cx="4095751" cy="1601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78" y="3664070"/>
            <a:ext cx="4095750" cy="1085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6" y="5074135"/>
            <a:ext cx="4095752" cy="13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788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the user’s coordinates for the last day in their chosen date 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09" y="1690859"/>
            <a:ext cx="8262165" cy="1517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09" y="3405858"/>
            <a:ext cx="8262165" cy="26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3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distance traveled with hourly plots for a date range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56" y="1911096"/>
            <a:ext cx="7191266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746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time spent at certain locations for chosen date range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7" y="1914446"/>
            <a:ext cx="7185715" cy="40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time spent on activities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56" y="1911095"/>
            <a:ext cx="7105048" cy="45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3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314</TotalTime>
  <Words>410</Words>
  <Application>Microsoft Macintosh PowerPoint</Application>
  <PresentationFormat>Widescreen</PresentationFormat>
  <Paragraphs>102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Century Gothic</vt:lpstr>
      <vt:lpstr>Mangal</vt:lpstr>
      <vt:lpstr>Microsoft YaHei</vt:lpstr>
      <vt:lpstr>Wingdings 3</vt:lpstr>
      <vt:lpstr>Arial</vt:lpstr>
      <vt:lpstr>Wisp</vt:lpstr>
      <vt:lpstr>KnoWhere</vt:lpstr>
      <vt:lpstr>Commutes are Bad for you!</vt:lpstr>
      <vt:lpstr>PowerPoint Presentation</vt:lpstr>
      <vt:lpstr>Adding Data is a Drag</vt:lpstr>
      <vt:lpstr>The Front End</vt:lpstr>
      <vt:lpstr>The Front End</vt:lpstr>
      <vt:lpstr>The Front End</vt:lpstr>
      <vt:lpstr>The Front End</vt:lpstr>
      <vt:lpstr>The Front End</vt:lpstr>
      <vt:lpstr>The Front End</vt:lpstr>
      <vt:lpstr>The Database</vt:lpstr>
      <vt:lpstr>MongoDB Collection Example</vt:lpstr>
      <vt:lpstr>Data Collection from Smart Phones</vt:lpstr>
      <vt:lpstr>Data Collection from Smart Phones</vt:lpstr>
      <vt:lpstr>Clustering </vt:lpstr>
      <vt:lpstr>Sensor Data - Acceleration</vt:lpstr>
      <vt:lpstr>Sensor Data – Altimeter</vt:lpstr>
      <vt:lpstr>Sensor Data – Accelerometer</vt:lpstr>
      <vt:lpstr>Machine Learning: Predicting Activities During a Commute</vt:lpstr>
      <vt:lpstr>Feature Selection: GPS free tracking</vt:lpstr>
      <vt:lpstr>Feature Selection: GPS free tracking</vt:lpstr>
      <vt:lpstr>Into the Woods</vt:lpstr>
      <vt:lpstr>Into the Woods: Random Forest Classification SK-OPT</vt:lpstr>
      <vt:lpstr>Into the Woods: Random Forest Classification SK-OPT</vt:lpstr>
      <vt:lpstr>Quality of the Classifier</vt:lpstr>
      <vt:lpstr>Quality of the Classifier</vt:lpstr>
      <vt:lpstr>Demonstration!</vt:lpstr>
      <vt:lpstr>Future Development</vt:lpstr>
      <vt:lpstr>and of course…</vt:lpstr>
      <vt:lpstr>…more animals!</vt:lpstr>
      <vt:lpstr>Thank You!</vt:lpstr>
      <vt:lpstr>Quality of the Classifier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KnoWhere</dc:title>
  <dc:creator>Glen Ferguson</dc:creator>
  <cp:lastModifiedBy>Glen Ferguson</cp:lastModifiedBy>
  <cp:revision>28</cp:revision>
  <dcterms:created xsi:type="dcterms:W3CDTF">2017-03-26T21:27:30Z</dcterms:created>
  <dcterms:modified xsi:type="dcterms:W3CDTF">2017-03-28T17:31:31Z</dcterms:modified>
</cp:coreProperties>
</file>